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1pPr>
    <a:lvl2pPr marL="3009619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2pPr>
    <a:lvl3pPr marL="601923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3pPr>
    <a:lvl4pPr marL="9028859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4pPr>
    <a:lvl5pPr marL="1203847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5pPr>
    <a:lvl6pPr marL="1504809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6pPr>
    <a:lvl7pPr marL="18057717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7pPr>
    <a:lvl8pPr marL="21067338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8pPr>
    <a:lvl9pPr marL="24076957" algn="l" defTabSz="6019238" rtl="0" eaLnBrk="1" latinLnBrk="0" hangingPunct="1">
      <a:defRPr sz="1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99" autoAdjust="0"/>
  </p:normalViewPr>
  <p:slideViewPr>
    <p:cSldViewPr>
      <p:cViewPr varScale="1">
        <p:scale>
          <a:sx n="11" d="100"/>
          <a:sy n="11" d="100"/>
        </p:scale>
        <p:origin x="1668" y="92"/>
      </p:cViewPr>
      <p:guideLst>
        <p:guide orient="horz" pos="6912"/>
        <p:guide pos="10368"/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91BAA-EEAF-47B9-B071-D3456B443E9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49358-A335-46CD-A303-5D7CC2301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49358-A335-46CD-A303-5D7CC2301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7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8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7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2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36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59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3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4" y="4221483"/>
            <a:ext cx="35547303" cy="898779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51" y="4221483"/>
            <a:ext cx="105925617" cy="898779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8"/>
            <a:ext cx="37307520" cy="65379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6"/>
            <a:ext cx="37307520" cy="72008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739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4782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217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29563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36955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434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173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591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4582123"/>
            <a:ext cx="70736457" cy="69517263"/>
          </a:xfrm>
        </p:spPr>
        <p:txBody>
          <a:bodyPr/>
          <a:lstStyle>
            <a:lvl1pPr>
              <a:defRPr sz="15400"/>
            </a:lvl1pPr>
            <a:lvl2pPr>
              <a:defRPr sz="131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30" y="24582123"/>
            <a:ext cx="70736463" cy="69517263"/>
          </a:xfrm>
        </p:spPr>
        <p:txBody>
          <a:bodyPr/>
          <a:lstStyle>
            <a:lvl1pPr>
              <a:defRPr sz="15400"/>
            </a:lvl1pPr>
            <a:lvl2pPr>
              <a:defRPr sz="131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4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4" y="7368543"/>
            <a:ext cx="19392903" cy="3070857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390" indent="0">
              <a:buNone/>
              <a:defRPr sz="11000" b="1"/>
            </a:lvl2pPr>
            <a:lvl3pPr marL="5014782" indent="0">
              <a:buNone/>
              <a:defRPr sz="9900" b="1"/>
            </a:lvl3pPr>
            <a:lvl4pPr marL="7522173" indent="0">
              <a:buNone/>
              <a:defRPr sz="8800" b="1"/>
            </a:lvl4pPr>
            <a:lvl5pPr marL="10029563" indent="0">
              <a:buNone/>
              <a:defRPr sz="8800" b="1"/>
            </a:lvl5pPr>
            <a:lvl6pPr marL="12536955" indent="0">
              <a:buNone/>
              <a:defRPr sz="8800" b="1"/>
            </a:lvl6pPr>
            <a:lvl7pPr marL="15044346" indent="0">
              <a:buNone/>
              <a:defRPr sz="8800" b="1"/>
            </a:lvl7pPr>
            <a:lvl8pPr marL="17551736" indent="0">
              <a:buNone/>
              <a:defRPr sz="8800" b="1"/>
            </a:lvl8pPr>
            <a:lvl9pPr marL="20059128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4" y="10439400"/>
            <a:ext cx="19392903" cy="1896618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3"/>
            <a:ext cx="19400520" cy="3070857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507390" indent="0">
              <a:buNone/>
              <a:defRPr sz="11000" b="1"/>
            </a:lvl2pPr>
            <a:lvl3pPr marL="5014782" indent="0">
              <a:buNone/>
              <a:defRPr sz="9900" b="1"/>
            </a:lvl3pPr>
            <a:lvl4pPr marL="7522173" indent="0">
              <a:buNone/>
              <a:defRPr sz="8800" b="1"/>
            </a:lvl4pPr>
            <a:lvl5pPr marL="10029563" indent="0">
              <a:buNone/>
              <a:defRPr sz="8800" b="1"/>
            </a:lvl5pPr>
            <a:lvl6pPr marL="12536955" indent="0">
              <a:buNone/>
              <a:defRPr sz="8800" b="1"/>
            </a:lvl6pPr>
            <a:lvl7pPr marL="15044346" indent="0">
              <a:buNone/>
              <a:defRPr sz="8800" b="1"/>
            </a:lvl7pPr>
            <a:lvl8pPr marL="17551736" indent="0">
              <a:buNone/>
              <a:defRPr sz="8800" b="1"/>
            </a:lvl8pPr>
            <a:lvl9pPr marL="20059128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3"/>
          </a:xfrm>
        </p:spPr>
        <p:txBody>
          <a:bodyPr/>
          <a:lstStyle>
            <a:lvl1pPr>
              <a:defRPr sz="131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1"/>
            <a:ext cx="24536400" cy="2809494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1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1"/>
            <a:ext cx="14439903" cy="22517103"/>
          </a:xfrm>
        </p:spPr>
        <p:txBody>
          <a:bodyPr/>
          <a:lstStyle>
            <a:lvl1pPr marL="0" indent="0">
              <a:buNone/>
              <a:defRPr sz="7700"/>
            </a:lvl1pPr>
            <a:lvl2pPr marL="2507390" indent="0">
              <a:buNone/>
              <a:defRPr sz="6600"/>
            </a:lvl2pPr>
            <a:lvl3pPr marL="5014782" indent="0">
              <a:buNone/>
              <a:defRPr sz="5400"/>
            </a:lvl3pPr>
            <a:lvl4pPr marL="7522173" indent="0">
              <a:buNone/>
              <a:defRPr sz="5000"/>
            </a:lvl4pPr>
            <a:lvl5pPr marL="10029563" indent="0">
              <a:buNone/>
              <a:defRPr sz="5000"/>
            </a:lvl5pPr>
            <a:lvl6pPr marL="12536955" indent="0">
              <a:buNone/>
              <a:defRPr sz="5000"/>
            </a:lvl6pPr>
            <a:lvl7pPr marL="15044346" indent="0">
              <a:buNone/>
              <a:defRPr sz="5000"/>
            </a:lvl7pPr>
            <a:lvl8pPr marL="17551736" indent="0">
              <a:buNone/>
              <a:defRPr sz="5000"/>
            </a:lvl8pPr>
            <a:lvl9pPr marL="20059128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6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7600"/>
            </a:lvl1pPr>
            <a:lvl2pPr marL="2507390" indent="0">
              <a:buNone/>
              <a:defRPr sz="15400"/>
            </a:lvl2pPr>
            <a:lvl3pPr marL="5014782" indent="0">
              <a:buNone/>
              <a:defRPr sz="13100"/>
            </a:lvl3pPr>
            <a:lvl4pPr marL="7522173" indent="0">
              <a:buNone/>
              <a:defRPr sz="11000"/>
            </a:lvl4pPr>
            <a:lvl5pPr marL="10029563" indent="0">
              <a:buNone/>
              <a:defRPr sz="11000"/>
            </a:lvl5pPr>
            <a:lvl6pPr marL="12536955" indent="0">
              <a:buNone/>
              <a:defRPr sz="11000"/>
            </a:lvl6pPr>
            <a:lvl7pPr marL="15044346" indent="0">
              <a:buNone/>
              <a:defRPr sz="11000"/>
            </a:lvl7pPr>
            <a:lvl8pPr marL="17551736" indent="0">
              <a:buNone/>
              <a:defRPr sz="11000"/>
            </a:lvl8pPr>
            <a:lvl9pPr marL="20059128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7700"/>
            </a:lvl1pPr>
            <a:lvl2pPr marL="2507390" indent="0">
              <a:buNone/>
              <a:defRPr sz="6600"/>
            </a:lvl2pPr>
            <a:lvl3pPr marL="5014782" indent="0">
              <a:buNone/>
              <a:defRPr sz="5400"/>
            </a:lvl3pPr>
            <a:lvl4pPr marL="7522173" indent="0">
              <a:buNone/>
              <a:defRPr sz="5000"/>
            </a:lvl4pPr>
            <a:lvl5pPr marL="10029563" indent="0">
              <a:buNone/>
              <a:defRPr sz="5000"/>
            </a:lvl5pPr>
            <a:lvl6pPr marL="12536955" indent="0">
              <a:buNone/>
              <a:defRPr sz="5000"/>
            </a:lvl6pPr>
            <a:lvl7pPr marL="15044346" indent="0">
              <a:buNone/>
              <a:defRPr sz="5000"/>
            </a:lvl7pPr>
            <a:lvl8pPr marL="17551736" indent="0">
              <a:buNone/>
              <a:defRPr sz="5000"/>
            </a:lvl8pPr>
            <a:lvl9pPr marL="20059128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7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501477" tIns="250741" rIns="501477" bIns="2507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501477" tIns="250741" rIns="501477" bIns="2507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3AA1-D8F8-4D4C-8860-AB229716FF7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8"/>
            <a:ext cx="138988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8"/>
            <a:ext cx="10241280" cy="1752600"/>
          </a:xfrm>
          <a:prstGeom prst="rect">
            <a:avLst/>
          </a:prstGeom>
        </p:spPr>
        <p:txBody>
          <a:bodyPr vert="horz" lIns="501477" tIns="250741" rIns="501477" bIns="250741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A628-0276-4C8D-BD74-3149AF663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014782" rtl="0" eaLnBrk="1" latinLnBrk="0" hangingPunct="1">
        <a:spcBef>
          <a:spcPct val="0"/>
        </a:spcBef>
        <a:buNone/>
        <a:defRPr sz="2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0546" indent="-188054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4512" indent="-1567120" algn="l" defTabSz="5014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8477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75869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3259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0650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804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0543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2822" indent="-1253696" algn="l" defTabSz="50147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390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4782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2173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9563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6955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4346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1736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9128" algn="l" defTabSz="501478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43891200" cy="518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Should be an Attention Grabber: </a:t>
            </a:r>
          </a:p>
          <a:p>
            <a:pPr algn="ctr"/>
            <a:r>
              <a:rPr lang="en-U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Include a Subtitle 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author (you), your lab mates, then your TA/instructor</a:t>
            </a:r>
            <a:endParaRPr lang="en-US" sz="6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KENTUCKY UNIVERSITY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250400" y="5791200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842200" y="5791200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842200" y="26746199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5791200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1582400" y="5791200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14400" y="23317200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STUDY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6858000"/>
            <a:ext cx="10058400" cy="1645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 rot="10800000" flipV="1">
            <a:off x="914400" y="24355424"/>
            <a:ext cx="10058400" cy="7572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/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582400" y="6857998"/>
            <a:ext cx="10058400" cy="25069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50400" y="6858000"/>
            <a:ext cx="10058400" cy="2506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842200" y="6857999"/>
            <a:ext cx="10058400" cy="14706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 flipV="1">
            <a:off x="32838571" y="27812999"/>
            <a:ext cx="10058400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7086600"/>
            <a:ext cx="96012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of relevant concepts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start broad (metabolism, cellular respiration or photosynthesis) and move to specific (effects of temperature, light,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include intext citations. Cite publications in the text by author(s) and date – e.g.,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Readley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1994); or two authors use names of both authors – e.g., (Jones and Williams 1991); for works with three or more authors use name of the first  author followed by et al. – e.g., (Lee et al. 1985)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include relevant figures.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“Funnel Approach”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broad. Big questions- big ideas.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foundational ideas and theories that build the framework for your study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to narrow by explaining WHY the narrow question is important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current research on your topic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with a transition to your study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1811000" y="7086600"/>
            <a:ext cx="960120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experimental equipment and procedure as we would have done were we in LAB!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exception: If you are doing photosynthesis include the following: “We developed a model for the relationship between absorbance and concentration using a virtual spectrophotometer lab. This model was then used in conjunction with provided absorbance data, to determine the concentration of DIP remaining in our test samples.”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figures and flow charts to illustrate your experimental design.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enough information to allow the experiment to be repeated in same manner.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photographs, images form the internet, or labeled drawings of organisms or setups as figures.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captions should be complete and informative enough that they could stand on their own (without accompanying text)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and cite your figures in the text as (Figure 2).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include information in text that is explicit in your tables or figures; give additional insights/information in conjunction with figures.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captions go below the figures as: Figure 2. Number of meals consisting of mammals, birds or insects among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mesomelas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(Black-backed jackals) in the wet vs. dry seasons.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Conclude this section by mentioning the statistical analyses that were used and how they allowed you to address hypothesis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42999" y="24678144"/>
            <a:ext cx="960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end of your funnel. Get specific. What are your key questions? What are your hypotheses? What potential mechanisms or previous conclusions/experiments may be driving your hypotheses? Provide an outline of your study here.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 brief overview of your experiment.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your null and alternative hypothesis.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mechanism…potential reason why you made the predictions you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have outlined.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479000" y="7086600"/>
            <a:ext cx="9601200" cy="1388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mention whether your experiment procedure worked.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same paragraph, briefly describe qualitative and descriptive results (e.g., “surviving birds appeared to be lethargic and had difficulty locating seeds”)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second paragraph, begin presentation of data analysis that more specifically addresses your hypothesis; refer to supporting tables or images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all your data including any additional calculations as you see fit (e.g., sums, means, difference, etc.).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your data table from lab as well as additional calculations, like the mean, standard error,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your bar graph from lab with a goo caption.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titles and figure captions should be complete and informative enough that they could stand on their own (without accompanying text).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and cite your tables and figures in the text as (Table 1) or (Figure 2).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include information in text that is explicit in your tables or figures; give additional insights/information in conjunction with the tables and figures.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titles go above the table as: Table 1. Food choice by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mesomelas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(Black-backed jackals) in relation to seasonality.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captions go below the figures as: Figure 2. Number of meals consisting of mammals, birds or insects among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mesomelas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(Black-backed jackals) in the wet vs. dry seasons.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Conclude with your statistical analyses (t-test results) and decision regarding your hypotheses.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always the largest section but includes the least amount of text.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discuss your results in any way…think “Just the facts.”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2838571" y="21564601"/>
            <a:ext cx="10058400" cy="109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74" name="Rectangle 73"/>
          <p:cNvSpPr/>
          <p:nvPr/>
        </p:nvSpPr>
        <p:spPr>
          <a:xfrm flipV="1">
            <a:off x="32834942" y="22631401"/>
            <a:ext cx="10058400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063542" y="7086600"/>
            <a:ext cx="9601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Remind the reader of the major result and quickly state whether your hypothesis was supported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convince the visitor why the outcome is valid and interesting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relevance of your findings to other published work; relevance to real organisms in the real world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in-text citations here as well. In the same format as the introduction.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any potential errors or room for improvement in your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future directions or next steps.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think of the discussion as a reverse funnel.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3070800" y="22860000"/>
            <a:ext cx="960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smaller font in this section as needed for spacing.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at minimum</a:t>
            </a:r>
          </a:p>
          <a:p>
            <a:pPr marL="457200" indent="-4572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Blanton, R. E. and R. E. Jenkins. 2008. Three new darter species of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Etheostoma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percnurum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species complex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Percidae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subgenus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Catonotus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the Tennessee and Cumberland river drainages.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Zootaxa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1963:1–24. </a:t>
            </a:r>
          </a:p>
          <a:p>
            <a:pPr marL="457200" indent="-45720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Hubricht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1985. The distributions of the native land mollusks of the eastern United States.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Fieldiana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24:1–191.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025442" y="28028205"/>
            <a:ext cx="960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smaller font in this section as needed for spacing.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Typically: Thank individuals for contributions (equipment donation, statistical advice, laboratory assistance, comments on earlier versions of the poster); mention who has provided funding; be sincere but do not lapse too much into informality in this section; include disclosures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you: Acknowledge who did what/was responsible for what in the experiment and in poster development</a:t>
            </a:r>
          </a:p>
        </p:txBody>
      </p:sp>
      <p:sp>
        <p:nvSpPr>
          <p:cNvPr id="28" name="AutoShape 9" descr="data:image/png;base64,iVBORw0KGgoAAAANSUhEUgAAANIAAADwCAMAAABCI8pNAAAA7VBMVEX///8ARXzEEjCTlZgALHAAM3MAOnbDACkAPXjDACcAOXYAQ3uYqb+/AADY3eXBABzBABrCACN1javR1+DAABKLn7fAAA4AMXLBABbAAArrv8T99vfnsbeMjpHQX2vbhpD13uH67vDhm6Pjo6rx0NTZfonXdoH78PLuyM3otLrJMkf35ujLPE/Vb3vz2NvUZ3TPUGDdjZbv8/bHIzzNR1nin6e7x9Wks8bPVWQ2YI25urzNztBIbJTu7u6oqqzh4eISTYFog6SuvMzGx8gpWIhuiKcAE2ZZeJ0AFmdEapM0XoyBlrEAI2uqrK7FHTcXZ79tAAAZq0lEQVR4nO1dfX+aStNGE4PEEqAhCGrU+BbF92jaNDlp2tP29Onpab7/x3l29o0FQdYGjd6/Xn+0UVfYi52dnZmdHRVlB6gOxn4+748H1V3cbReYm4aWR9AMc/7afckEk7yR5zDyk9fuz8tR81QYINO2TRgq1au9do9eilsdeNjjynBYGdvATr997T69DAMPkTBnQ/JqODPRS2/wun16GSbAyGkEbzQc4HTA86kKguaEBO0WOKmHq8zvkK4zG+H3Gkj2rOnr9CcD1JaONYu+OUOKz6m8RneyQWexImNV0OXaa3Rme6ig6WT9b5gRHHU0TvbVa/dic9ycnyV9dIVUu9XbZWeywNnX40L55H3Cpw0LaYgDG6bz41IOofwz/uNrUOSN+M/2FSXMKJc7Po//HIbJPaj19l2BMMoVv8U3uLKRn3FQ5uubE0qp9DWhxRgpveed9umFeHPKKH1IaDFBa5Pb2WmnXobzMqV0kqAfFMVX89pBWXr/Fql6uElqUQOL9pAUxE0JzaZS8fhdYosqUhDmQfmCNz+L5cL3RPsBYarl1bud9ScbJMocQQUtt84hSZ4EjEOTvHQgyTsgnVcfSjQaIMnztt6VjNDRnbt0awd0ntvfQXeywNzKW356s6W6H85ts1MZ1AaVTvM6uQ2yDKxW+qVaVl6VYL5V9Lu+Z7umYZima3vmaNrqx/lx1y7ywyWijxP7tf31lupaal6Aqlmm8zxtNyMNYcUxZK6InCYzIfo17Nfm3fpy5Puj5XRei94iE/RVtqWiAgJimmGr4b0w5N9pdZlr1rU437ZZ644s2zUsTSXQLMO2xpkrErwBkVcN23j2l8ul/6whCeSDppn6ss0V90jNG22Zi7aNvDoKvTO5vXNtQwsJA72F7WdLqgbhes2ZtZt8OK4ng/ld3jEtOnaGt2zjiQHKWWYq0cnEL3hVm1p2INowOIbpoqlrEYqql+XC3ARG7l3MAjqsdBce2baEMbxDFk7HlZxKeDJRP3B4O7LpZRAZw/W0Wa/VRpq1U6m1xr5nACtrlHK9DTBDF7QTF094vC5lZbqNLjKxl3LXXRJtP2z5Hh0e1XJdv1ebROzZam3kAqeVAPvvAgbJWL8o9rsqZaVp8uFhtCar9cGS8dFMezTvJyx4FWjkSs1RuTvn86mtOj3DpDNBG8stN30TxJV8yXKtcWXN+q1cQStTsstpmMlaLpU7h2gLzZtKKIjqnOoWxEdtpAZXIARjZrR5DUuipAa9ai3oQHnLlD2kztij/N18Q0pDgjsiteClA61JdlO2cZs9edX213h4g5HDFJz0KgpmSfoEkAJQkvGAMHqopyMLmxqqu4iXk2pLJdMO/aPJb2EMIUabjW9vbRJGRGa4MVDaz66KlXp+ldR1g0icalholm5gjFchnrlOg8hjiXspCSQcLsyMio8TN/LuIvzVYY+oENVetJWmu4kSuwL9kA0lJEtaV7ItCIdHbtsfOYSUHyiK4ZhMIc2bwQyqepvI9MTNbJMXIqOyMfm+6Fl0lpiUai+JRhtOPUzIcnpN0mIDZYr7kZXPOPRkDVFiXQtmCyPlTYdohHRCyGjwlXgma7UDxhtISxrA85bctANnKXTb/sgmi8+UWEyGNReUVjfWZUpAlpG/FpIPS67p3epjryxMqrARITMclIBBlQ0jV9BU0rOKzw6RqjHkTJFFnPNdY8tvPipksHouJHuBnpaamSmu3GmS63bVojpcRMVnjp3aizxlUGKW3JNvOplGnDuyFiMsHV64i82lTfIm8b8R9wC0uGS6AOyFZpmng1bbvCrRDlza0KyrdnWs8pxxB3txedMPDaK0ZYKdNonooDQ66V4gBpoboQhJzcLTyJlN+AvVEzXiSE0MfIUBnnVGBh4FzCaJdf7WEjXYhA7MM+10tYtzd618sLqChpTJFoBcqkwHiSg9LV3fzMVlqUeSj12hy00fK3Rnyp43LEwy7iVWLhv2OQ2QUGKnagg0h1k4fEDEzBmHpaWNc6s1iw4cWvK0cfrdu3D3zDfYsAWaZgeDgYN5X93ZxGRdmfvXd44wUDVDZrGBqSwhI5uijzxBLS2aBbMdJkrbxmNhx9pvFSMYqL4ZjbjGAZ6BvMUujx6YzSkzVMU6eUjUQjBjEB6enh7Z39UpHihvTLR+6hypWxnGu0JYoA576xcR2Nkbtp2oXlOUm0vAxy/0ZQXCfajJBBKk7JT7tt2tiB0AJ7KvNV+u0dNXR4aw+vCRuTwCXLKXdKDshsZdxsTbQstsl6QA+HGtk/ymTU1ug9oIXy7ZuBBKv4K2dEbl08JPOH9e31oKFQi1sSakM3GJdeqQpebx6PLokqZ0YEqXD0Lj6xlpvWrnhuAj1m62i2wIi7UBf3B/YIgWTfzqCdO4x38/EkqP4eYeCU6sG4Ip+GrbzMwZwoPVk4yyHl6LPOqmPtDp8wQvfoWm0sMR+b+5wMuxn2yLN0AjynpUv4c+qIj4oy2kf/k8e+aU0tHll8enj5TeI/3k8iNt1MO6xE16SPjUibXlPWpyk5hlj6huMYmGc7qkfxwdYSZf0MvLe9qoroojGwE+/uRs/WxQD3ZQ8is6dWqTuS4GhB84FYbLo4cHMmJEHknAGebfMkZLV7BI7ODIyR2SLzUS12s+g9DBrlYoPnQfpQRDxv4iTbo02q+pK4OBhdzZitUQxQhc5lCMcICFzps3IjGsx8uAyWVkyKhCBwt/hLcBnYiljRnZO0rJAVUuLrldfHTM6IMUhbwfSuny8tfD08OXI4EUkkDSBHtYQ7zkhicUxDvyblahyDRUwULg+9vVJWgtY3RN3CWREplMXBU8BYyYUYEpjZUqPvhoCusPHiNTwpXKCNdqME5N/IQd/DiniBLI/uPRPcz+p5AiAHwU1yqMtkWUZAMbkD4z9yo7ZoSWXJWNUwVCWiqdB4gSjrV+wWb30QojRSGDdB+8gQwOovdrWHq1Jn53sHNGyGu1yDi1cN5KnnQEFhlM6ZegBn6Fvodnl2jqQQiZbMBOsJKwsQeJc0d2y4iOk4rjCwb3Zep0c01UbGGzjrAVRmnAKSnX2PzQa8rc26VmCDBk+V5OcG9GSdTXka9hjSHwFCgpygwUjYtVhfMa55uufczIEsJGlNLNZZLccZP8/gmgRCgpY5c6XN4W3YlkDEmKgyq4BpTS42Wwst5HvvUYGH5YuYcp4X2fyHPaHTo0U0Y8Rs8ED0aA2nLxoxTQjVAakuQBybyqbNEnFoMWEpJ6aO/9PnEuCettmFKFGr9bdfoSUIE0SmtJhJ+r2zAlJaIJMD5GrLwQJazqVJNcesfAaZQmXvUdwTWoh7c1ccc/hr4oyh1m2xYo1eH5GHdYpHfNCTNyiWeEl0XtGTuFzHoQux8KobAV69dHUB/468x6UIY+qAYHXbWp7ZwTZmSz5agPQREVnzUIU/ooyJf41iVWGU+/8H+cUgVvE+r460MwJHY5n2p62JEhroHeImYre18wu+8fw2+JF5tTs3WOi6xYdEXYMScSEBB9iCoOsLp1Ybfo8aNoQVx+/PLwcH8Ut1QBpR5yULBOCEJFQ5A9Y0eHgforjBDGNu5Rned8RKMOolMbWqog92M+wSFyR7RTm9iB2omdN4lIHcUtVr8gLaQXMdGhsKZjgM0wH5tBTthiwJnc9g7soiEWsRiTssPSiOmDpbrh4enLKqcj4ZwgC6dYz83oFWF50Ld+tg676GZsVPwaTygexyOmK/zFl6LLaHQIMCWU7JikVeTZOvOtn4CE4JCVlDLbw/srKo27PfGQKnMIH24CpcHHySeZYLGhrfb2Niw4YOdizebmAG+Xe3QQn9hYfBFC/DQ2zkyKPna6LLovsIIt7GVG0EqLueMc4ZUe3gt6DsvjJdN5XS8aoI3DzbvzlEO6vw0Sh1oXc+f7SyFFFVqN7i+5OdHJE+do/f7SzY9yoVBIPL//IlzhGmNrb893Ac1lwPwpHMy7/Eh1eE8num79LuBNGY7wl05/vKzz8YCJnJLMAYleebJX6/KW94QSC0ZSQn08RCpeYtcN/Adas6SQVFvmBWignlppcSjIgr1u4eQu946GGZ/uuVfOQXef3dkk5cDwWTmtwMfvAxJE0rfjSC7aBO9jaMFAKY9C1oMCOSl469ltpyZK8zIspdMXdD4ezyAhqUp1QZOkiSqzZ7Ei1VxiLWLDMPZTMkE5pVzxd3uehK5cgsiS5RARbRZNksRokEwPC5s6kEO0zte74YL31+91PBFNmQQihThMVIH38EC5o2a4xUAleYY0AaxlpdQT+Ha6vqTRb2Okyp1URq4C3zMjA6Xqoo3bXOIQkLHoxHwhHj8KpVKudPzmd7q9BpCiLZWz2AodE2ZJkmy3tcqSDoNL1bXU8+zvv54W/8p6jPC2n9Spi0F4akxIkqRNzq+2TCJzdWG4Nzp1kyEGcJBeamMbctFCCeW3+FiC5s3RJMLOh7kIWdf5VyqxhOwGyZAupMCGV86rOl5ULRcTsqKnFzyZpYGg6mdnmIN7acsdyamaqyZbf8FPabvdiEcHRqFkhaWalWEkYqzJnxt6jqkeMmGUjBXh7buyR6Ng8c4uKc+TPkRCpntYtiYkPZeOUiSbsJ2y0ga4kj/Kkg54krbs8+lFkjk6dyRBzSSHOC03HExYOe6UDCgvlVU26NzaoFRVeGHqL8nRPzM/UGoqVRDiMiSxLPFruakpo9JYlaU1EI/zDuihTXYSlaxLaKQCEvnkWiMr0DZom4KNlg5QYTr8Ub3NuyFC8F7Xjhye2+Rg9XSTQ3ZrUTU2STuvurh1s2vSA9DPoSl91eNHHEGG4AFIl9FsSyX+ywBq8Hjy2hNpca0xo+ebY46pD8f0IKo3bmIxlS452ZfJkpcCrJ6yC7xCD4OR/ElnFrs+N/lx4fp4k1JlXKZfDm2DuVQd+HQJshw0Cgngh7ohdisdyB9mR2kpfaq2PyWWHJpCamutvr1q2Kw0Tl02dRVM4rSzDJJoyZXCrYxdl5VwmKUr26BAguO3pZab1bJFv40rPfYUx/lfhePcBW1SmxqsHIwqLaeDES1rY9h1id9eQa2trAxXOOVjLSNP8s0x+M+nn/CLhs5KEXm9kVzdNQBU8GDFbYxpysiCZy3pD6QDbyqp3lxUe2f/0VDUd3hFAseGPUMPey5b0gubQ+qdb9PhNfV6LVmzwkZnhmn9TVKsyRs1Bp0hkZDvtNhs7hgnRTqa6d7V8EBuUOGEmENQ7YcPst+txEZt2vDQskwZH5I9BtUyXJucuMjRUHXu9G/cuXGFTQbwAuTWMewCYwKDumewclGmvRi3w4X3mq1neE5GtmmUXYcdnSclJ0phSiIWeckIycAIIq3V2p1NxwoK1Lm24U9781a7Ne/NLKLw3YwK9nBcNfKkzBvxw/5ilMorJXTBJJAqWwMFTIQHX6308g6rVQbrsGZZhkXrrqG5vI00ykl7OtI8Hffi3XHihoJ0XZLnVT+12a5rjhGulkgswuUWD5NcE23+Gcffi6uDRCrCSEymYUItmOGgMTMdKIxnaQho/nrPjeYLey2FN8VyofwjbhM1LxclWDuaV5NKe97t9XrdeS22SOd2cJawK9yTq71Vl51zewDJkqBmdo731lHVZUoB97Os7rJ1LGUMzK71SonGvwUwR1PVOKjwnZwgywQy5aUmkqp+X+CnS153D4o6b4JbKzWYA9mIh/QTK2Bjr9d5oO82iDvtAWZqympbzzBovxtAZp6+xo6BeMah/X6Cub7GLlRszaqs7K7QWF9/zjq8n8nCS1PySgp1IfSDUg6A+rofjYK9gKzd7u0Dkt3MhGFqm6mlcvYSUCotYTbBQnxYGpygk/i7k6DunAMcJDKb4gxT0BwHOJMAsJzGbTVAcH/dMrzPmBtxpQ/xu69yEDgLQBp2NI4NVQ8OyqsIo4l/vDqkCDr4QFfzlTqUAXANB0fwMvABY+egfx2+i4sC8JnTAka7OQ23PUzxLooP+5bVgQ+b0+bh/IBZAki5A8NTVbKFtPNaG1sAOYHBdlj0g1XfIib89x80Z7T1+lw7Qn9q2a5rW9ND+YE5KQw7nYNz+f7gD/7gD/7gD/7gD/6HUI1PRjicMJXl6bo/USa6jv9XqjNdH9HuL9pKDd7XkTFt6HpXGei64eg4Nlcj+Scd/Dm07+G8DNTCo79mPdY9S9fnCi6o6beUCr0UsmH1odJHf91CpMicQfmNa4j7ZbSHZrT7namLKPXR/46ijPxOx6dbDj6i9Nzp9/tKU+9Oanr/qt+xWn0c8qmplBL6GMe1LPyjMoN8pzIj+yyTfk2v9JuKCpRGLaXvsaaKUVHmekcZN9AFTEic9HvIp8/qV0EhAfpabzbh8V3rwwk88WtaXhsokZBbD/JIrmlvlBAlep2+1oI2A0iD9KkzPsQDp9YopSAVf9ZCj66lwImMXmPUhssMm3ozK0oTuOD1BO5X05UWprBscErqvItIPvNtFTNCyWuQn5Kcdq/gaQxggGt5kVJ+XGvXFrdK35l3qVM7ryv6YKkACb3ThlvWp/XMghLqaLbUe8rE1nVTbyvzGekfp2RN4ZxvsFW8Qmlax76qPoHmhFJFEyk9Py8WCwtRsqd1GqasWJNRVQfJqNggGzCRJA9uSkDrtlp9KALVmUCkuo1747c4JSJ4Pg9tRylRaaro89bSp5RaC5FSjOAN9e5cyTeQpE79Vgtnyk+zi+7RwwQgeC0XSgZgfpMJTAw0pSilOYjSIEQpH6JUH43HU/S4YS5VzXmIElMPwrEWqD3XMxtK1atPxzN4DOPsKHkBpSoUp+vp87k+RX+P2ku7igSv0e32rhXDv51ipeEwSm632x0jSui/3rCqwyxZzJWB0RjrLIrfxJSYEu/jpk38yQx9UkNKe+Bg5pNMR+mOzNgmzKE2bGTdjkYgCM26D+tLpY4wu1Kue/4dnjNsOvTxB0rzDv5r9vGRztoU3h7zkPcQ12vEhyl6A6WDv0Fu10a6YDgbKnMs4fCN+SElFP3BH/zBgeJ4LU5zH75f/P0U+c7ZP/Tjf1ZKmjz9s/Z6a1BK7OI5v+b/JVdg+/c/2uarkluLUq5ULJ6WP/0MHa04Y/WOCiuUHstrr7cGMac3KH6y418xJ4sYbuixltzJ+xRKjFmx/EHo/VYonSSW5eFnpXKlxPprf9NyRbnjGzlKcLXj73zUt0Kp9CGht+eFoNFxkuSx81RAWv6exRwTja1QypUTuvutGLQ5TSgpd1MQGvDWpZMVFIvBmEOLwlkqpaf/Vi9zcrLuJifJR/AITsUuJAzlO9aocBNQKn1/E8XF2+9fTwvFgFWplErp5mLlMm/evGeXKP2I+fQT/ZScZ13trSB3iUrkc5GxUAJKSbPz/GfplJMqfk6jFA82EsW3MR9yhXYc+93vgtwldpMNEh7pNEoIb8qcE3lIG1M6XUeJFyosvIv7LtPOdBhiixmykSwVFDlKyhkXvuK37Ckpn9Z9yrRz8glRJdAgRHZlKAUPMne6BUpc8uIMCKqdT/6mmurkIqYRuwAZZylKgSLFJDKmFEje6uWYdi6zLpQ+rV6ArVy0HqUcpXNR72dNiZ8OjxmB90TukF5iXSiv3pMNM5kWkpQU9iDxXbOmdMFU8Orcp2VbQaKo5BVXC+0Ww92RpBRSw1lT4pJXjtr8rHomzDI6FqWVGce+zj7ZB0rcMD2NduLNSTAy5+WEm15Q64SNnyQlbrtvQ/ACyYta2lS/E81NX6xchC0CrDdylAL18Pc2KHHJi1ja9H2q5fhoxH+5lFM2ocRsKPK8MqfEH3TEdKUkaN/OqKhErAwqnIG+lKJ0zpda/ISyp3QRWv45qHZnbse/VPK+hRrRdwO7QoaSYBC93Q4lLjwF8V0q7tyjeE/GI1zhmSvFT+wdCUpvCls1WzH4FBeF6i0ZO+73sd6HGr0/iRJIo3T+sxg4FydkyLdAiU99sQWVxkBnUIMvJJ4/StFWrLelvy6i+Pnte+64ILgrTKdsgVJ0uQRQl0EgwMxywbNioSHB3w36W1xFyE9HMnyzNUrczhNMOKpmBTG7oVNAUIyM5UkQlchJ4yTHhnYblC6iqph/S1QG1MUViot/Z48iWNFkCZXKn/l3tkGJSx43XWmIJKSymfsaEGBfE+wOOT7Fslj+ehuUuM7jvaXPP3wPGjPgSpCFhsQ1OoVLqVQ8OT2WDyD/PiUmeay3dN5HDG+q1/mgMLNGDALy3hcLMTjNffh88S4aM9wKpbOICNF5H3GPziOSx3S/qNYZoxRLfPuUuOTRBeaHaIQHKIUkj82tU3Hx3R9KXPLwtLgJGeEBmCP4L37F5LAsNtkfSkzyiBDRoMNKt1grMpbM2v0sNtkfSkzyiFX6b9gID/C1FPSXzaywu7FHlJjkQQeZ87e6oUTdIyyRPDQUarFHlLjkveX0YnYzWCvQGyxoFL7sHlFidh5Yx0QIS4WYPad/edj1LD7Ask+UmOSVz2hnY/dn3nPJo+2jYbB9osSe+smbixUjPABzJ8pnX+ODlftEieu8D5/I//G/uUQdwRLbn42GlPeKEpO89c0j+zM82MWwV5TOwpvXCZe/CSIHuOfRzYGXUUpMvwhDlhK388jjT0pY+Rza61zZRHsRpeLblYBFNH6xGaWLE6GvsbtjgNCO9Op2x4so5YpxKQEiiCkmTSkkeckpOOIorXb8ZZRSUdiMkih5a342763AadUK3DNKguSt7MwEEHJwYpI79oySIHlJCTiAIBoXk4KzZ5QCyUvO6lLEwYwhvm+U2NbKmtw7sQelVSvw/wGG33Jkn7lyQ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WKU LOGO">
            <a:extLst>
              <a:ext uri="{FF2B5EF4-FFF2-40B4-BE49-F238E27FC236}">
                <a16:creationId xmlns:a16="http://schemas.microsoft.com/office/drawing/2014/main" id="{F1EC0782-7E60-4297-82CF-E109F0FCD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73" y="350520"/>
            <a:ext cx="5073451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KU BIOLOGY LOGO">
            <a:extLst>
              <a:ext uri="{FF2B5EF4-FFF2-40B4-BE49-F238E27FC236}">
                <a16:creationId xmlns:a16="http://schemas.microsoft.com/office/drawing/2014/main" id="{864EBC55-C307-46D3-95EC-52A375887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3985" y="273397"/>
            <a:ext cx="5214830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3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1043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NatalieM</dc:creator>
  <cp:lastModifiedBy>Mountjoy</cp:lastModifiedBy>
  <cp:revision>78</cp:revision>
  <dcterms:created xsi:type="dcterms:W3CDTF">2015-07-27T17:39:29Z</dcterms:created>
  <dcterms:modified xsi:type="dcterms:W3CDTF">2020-03-28T22:30:27Z</dcterms:modified>
</cp:coreProperties>
</file>